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5D3F38E-B1CC-4153-BB5F-6A4BABD3B876}"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3773436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D3F38E-B1CC-4153-BB5F-6A4BABD3B876}"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3333515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D3F38E-B1CC-4153-BB5F-6A4BABD3B876}"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213534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5D3F38E-B1CC-4153-BB5F-6A4BABD3B876}"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2338171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3F38E-B1CC-4153-BB5F-6A4BABD3B876}" type="datetimeFigureOut">
              <a:rPr lang="ar-IQ" smtClean="0"/>
              <a:t>11/03/1441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381876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5D3F38E-B1CC-4153-BB5F-6A4BABD3B876}"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188401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5D3F38E-B1CC-4153-BB5F-6A4BABD3B876}" type="datetimeFigureOut">
              <a:rPr lang="ar-IQ" smtClean="0"/>
              <a:t>11/03/1441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138353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5D3F38E-B1CC-4153-BB5F-6A4BABD3B876}" type="datetimeFigureOut">
              <a:rPr lang="ar-IQ" smtClean="0"/>
              <a:t>11/03/1441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82449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3F38E-B1CC-4153-BB5F-6A4BABD3B876}" type="datetimeFigureOut">
              <a:rPr lang="ar-IQ" smtClean="0"/>
              <a:t>11/03/1441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120940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3F38E-B1CC-4153-BB5F-6A4BABD3B876}"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44372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3F38E-B1CC-4153-BB5F-6A4BABD3B876}" type="datetimeFigureOut">
              <a:rPr lang="ar-IQ" smtClean="0"/>
              <a:t>11/03/1441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E53D769-9E3B-487D-BF96-0C3093EB4147}" type="slidenum">
              <a:rPr lang="ar-IQ" smtClean="0"/>
              <a:t>‹#›</a:t>
            </a:fld>
            <a:endParaRPr lang="ar-IQ"/>
          </a:p>
        </p:txBody>
      </p:sp>
    </p:spTree>
    <p:extLst>
      <p:ext uri="{BB962C8B-B14F-4D97-AF65-F5344CB8AC3E}">
        <p14:creationId xmlns:p14="http://schemas.microsoft.com/office/powerpoint/2010/main" val="339426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5D3F38E-B1CC-4153-BB5F-6A4BABD3B876}" type="datetimeFigureOut">
              <a:rPr lang="ar-IQ" smtClean="0"/>
              <a:t>11/03/1441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53D769-9E3B-487D-BF96-0C3093EB4147}" type="slidenum">
              <a:rPr lang="ar-IQ" smtClean="0"/>
              <a:t>‹#›</a:t>
            </a:fld>
            <a:endParaRPr lang="ar-IQ"/>
          </a:p>
        </p:txBody>
      </p:sp>
    </p:spTree>
    <p:extLst>
      <p:ext uri="{BB962C8B-B14F-4D97-AF65-F5344CB8AC3E}">
        <p14:creationId xmlns:p14="http://schemas.microsoft.com/office/powerpoint/2010/main" val="2023900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7"/>
            <a:ext cx="7772400" cy="1080120"/>
          </a:xfrm>
        </p:spPr>
        <p:txBody>
          <a:bodyPr/>
          <a:lstStyle/>
          <a:p>
            <a:pPr rtl="0"/>
            <a:r>
              <a:rPr lang="en-US" b="1" dirty="0">
                <a:solidFill>
                  <a:schemeClr val="tx2"/>
                </a:solidFill>
              </a:rPr>
              <a:t>Enzymes </a:t>
            </a:r>
            <a:r>
              <a:rPr lang="en-US" b="1" dirty="0" smtClean="0">
                <a:solidFill>
                  <a:schemeClr val="tx2"/>
                </a:solidFill>
              </a:rPr>
              <a:t>in </a:t>
            </a:r>
            <a:r>
              <a:rPr lang="en-US" b="1" dirty="0">
                <a:solidFill>
                  <a:schemeClr val="tx2"/>
                </a:solidFill>
              </a:rPr>
              <a:t>Food Processing</a:t>
            </a:r>
            <a:endParaRPr lang="ar-IQ" dirty="0">
              <a:solidFill>
                <a:schemeClr val="tx2"/>
              </a:solidFill>
            </a:endParaRPr>
          </a:p>
        </p:txBody>
      </p:sp>
      <p:sp>
        <p:nvSpPr>
          <p:cNvPr id="3" name="Subtitle 2"/>
          <p:cNvSpPr>
            <a:spLocks noGrp="1"/>
          </p:cNvSpPr>
          <p:nvPr>
            <p:ph type="subTitle" idx="1"/>
          </p:nvPr>
        </p:nvSpPr>
        <p:spPr>
          <a:xfrm>
            <a:off x="539552" y="1628800"/>
            <a:ext cx="7992888" cy="4392488"/>
          </a:xfrm>
        </p:spPr>
        <p:txBody>
          <a:bodyPr/>
          <a:lstStyle/>
          <a:p>
            <a:pPr algn="l" rtl="0"/>
            <a:r>
              <a:rPr lang="en-US" b="1" dirty="0" smtClean="0">
                <a:solidFill>
                  <a:schemeClr val="tx1"/>
                </a:solidFill>
              </a:rPr>
              <a:t>Introduction</a:t>
            </a:r>
          </a:p>
          <a:p>
            <a:pPr algn="l" rtl="0"/>
            <a:r>
              <a:rPr lang="en-US" dirty="0" smtClean="0">
                <a:solidFill>
                  <a:schemeClr val="tx1"/>
                </a:solidFill>
              </a:rPr>
              <a:t>Enzymes are special kinds of proteins that consist of long chains of amino acids bound together by peptide bonds. </a:t>
            </a:r>
          </a:p>
          <a:p>
            <a:pPr algn="l" rtl="0"/>
            <a:r>
              <a:rPr lang="en-US" dirty="0">
                <a:solidFill>
                  <a:schemeClr val="tx1"/>
                </a:solidFill>
              </a:rPr>
              <a:t>They are found in all living cells, performing specific functions, i.e., controlling the metabolic processes, converting nutrients into energy, breaking down food materials, etc. </a:t>
            </a:r>
            <a:endParaRPr lang="ar-IQ" dirty="0">
              <a:solidFill>
                <a:schemeClr val="tx1"/>
              </a:solidFill>
            </a:endParaRPr>
          </a:p>
        </p:txBody>
      </p:sp>
    </p:spTree>
    <p:extLst>
      <p:ext uri="{BB962C8B-B14F-4D97-AF65-F5344CB8AC3E}">
        <p14:creationId xmlns:p14="http://schemas.microsoft.com/office/powerpoint/2010/main" val="239511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solidFill>
                  <a:schemeClr val="tx2"/>
                </a:solidFill>
              </a:rPr>
              <a:t>Enzyme Applications</a:t>
            </a:r>
            <a:endParaRPr lang="ar-IQ" dirty="0"/>
          </a:p>
        </p:txBody>
      </p:sp>
      <p:sp>
        <p:nvSpPr>
          <p:cNvPr id="3" name="Content Placeholder 2"/>
          <p:cNvSpPr>
            <a:spLocks noGrp="1"/>
          </p:cNvSpPr>
          <p:nvPr>
            <p:ph idx="1"/>
          </p:nvPr>
        </p:nvSpPr>
        <p:spPr/>
        <p:txBody>
          <a:bodyPr/>
          <a:lstStyle/>
          <a:p>
            <a:pPr algn="l" rtl="0"/>
            <a:r>
              <a:rPr lang="en-US" sz="3600" dirty="0"/>
              <a:t>Enzymes have also been used to increase oil and protein release. Reports on sunflower, </a:t>
            </a:r>
            <a:r>
              <a:rPr lang="en-US" sz="3600" dirty="0" smtClean="0"/>
              <a:t>coconut, olive, </a:t>
            </a:r>
            <a:r>
              <a:rPr lang="en-US" sz="3600" dirty="0"/>
              <a:t>and cottonseed have shown a high oil extraction yield using enzymes in the aqueous medium.</a:t>
            </a:r>
          </a:p>
          <a:p>
            <a:pPr algn="l" rtl="0"/>
            <a:endParaRPr lang="ar-IQ" dirty="0"/>
          </a:p>
        </p:txBody>
      </p:sp>
    </p:spTree>
    <p:extLst>
      <p:ext uri="{BB962C8B-B14F-4D97-AF65-F5344CB8AC3E}">
        <p14:creationId xmlns:p14="http://schemas.microsoft.com/office/powerpoint/2010/main" val="238100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rtl="0"/>
            <a:r>
              <a:rPr lang="en-US" b="1" dirty="0">
                <a:solidFill>
                  <a:schemeClr val="tx2"/>
                </a:solidFill>
              </a:rPr>
              <a:t>Enzyme Characteristics</a:t>
            </a:r>
            <a:endParaRPr lang="ar-IQ" dirty="0">
              <a:solidFill>
                <a:schemeClr val="tx2"/>
              </a:solidFill>
            </a:endParaRPr>
          </a:p>
        </p:txBody>
      </p:sp>
      <p:sp>
        <p:nvSpPr>
          <p:cNvPr id="3" name="Content Placeholder 2"/>
          <p:cNvSpPr>
            <a:spLocks noGrp="1"/>
          </p:cNvSpPr>
          <p:nvPr>
            <p:ph idx="1"/>
          </p:nvPr>
        </p:nvSpPr>
        <p:spPr/>
        <p:txBody>
          <a:bodyPr>
            <a:normAutofit fontScale="92500" lnSpcReduction="20000"/>
          </a:bodyPr>
          <a:lstStyle/>
          <a:p>
            <a:pPr marL="0" indent="0" algn="l" rtl="0">
              <a:buNone/>
            </a:pPr>
            <a:r>
              <a:rPr lang="en-US" dirty="0" smtClean="0"/>
              <a:t>There are three </a:t>
            </a:r>
            <a:r>
              <a:rPr lang="en-US" dirty="0"/>
              <a:t>main </a:t>
            </a:r>
            <a:r>
              <a:rPr lang="en-US" dirty="0" smtClean="0"/>
              <a:t>characteristics of enzymes. </a:t>
            </a:r>
          </a:p>
          <a:p>
            <a:pPr algn="l" rtl="0"/>
            <a:r>
              <a:rPr lang="en-US" i="1" u="sng" dirty="0" smtClean="0"/>
              <a:t>High </a:t>
            </a:r>
            <a:r>
              <a:rPr lang="en-US" i="1" u="sng" dirty="0"/>
              <a:t>activity</a:t>
            </a:r>
            <a:r>
              <a:rPr lang="en-US" dirty="0"/>
              <a:t>, Enzymes can increase the rate of a reaction millions of times by lowering the activation energy of the reaction like conventional chemical catalysts. </a:t>
            </a:r>
            <a:endParaRPr lang="en-US" dirty="0" smtClean="0"/>
          </a:p>
          <a:p>
            <a:pPr algn="l" rtl="0"/>
            <a:r>
              <a:rPr lang="en-US" i="1" u="sng" dirty="0" smtClean="0"/>
              <a:t>Selectivity</a:t>
            </a:r>
            <a:r>
              <a:rPr lang="en-US" i="1" u="sng" dirty="0"/>
              <a:t>,</a:t>
            </a:r>
            <a:r>
              <a:rPr lang="en-US" dirty="0"/>
              <a:t> The catalytic active site of an enzyme fits only to a small (specific) number of substrates for the conversion to products. </a:t>
            </a:r>
            <a:endParaRPr lang="en-US" dirty="0" smtClean="0"/>
          </a:p>
          <a:p>
            <a:pPr algn="l" rtl="0"/>
            <a:r>
              <a:rPr lang="en-US" i="1" u="sng" dirty="0" smtClean="0"/>
              <a:t>Controllability</a:t>
            </a:r>
            <a:r>
              <a:rPr lang="en-US" dirty="0"/>
              <a:t>, The reactions by enzymes can be controlled by the amount of substrate and by other factors (temperature, pH, etc.). </a:t>
            </a:r>
            <a:endParaRPr lang="ar-IQ" dirty="0"/>
          </a:p>
        </p:txBody>
      </p:sp>
    </p:spTree>
    <p:extLst>
      <p:ext uri="{BB962C8B-B14F-4D97-AF65-F5344CB8AC3E}">
        <p14:creationId xmlns:p14="http://schemas.microsoft.com/office/powerpoint/2010/main" val="66937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US" b="1" dirty="0" smtClean="0">
                <a:solidFill>
                  <a:schemeClr val="tx1"/>
                </a:solidFill>
              </a:rPr>
              <a:t>Introduction</a:t>
            </a:r>
            <a:br>
              <a:rPr lang="en-US" b="1" dirty="0" smtClean="0">
                <a:solidFill>
                  <a:schemeClr val="tx1"/>
                </a:solidFill>
              </a:rPr>
            </a:br>
            <a:endParaRPr lang="ar-IQ" b="1" dirty="0"/>
          </a:p>
        </p:txBody>
      </p:sp>
      <p:sp>
        <p:nvSpPr>
          <p:cNvPr id="3" name="Content Placeholder 2"/>
          <p:cNvSpPr>
            <a:spLocks noGrp="1"/>
          </p:cNvSpPr>
          <p:nvPr>
            <p:ph idx="1"/>
          </p:nvPr>
        </p:nvSpPr>
        <p:spPr/>
        <p:txBody>
          <a:bodyPr/>
          <a:lstStyle/>
          <a:p>
            <a:pPr marL="0" indent="0" algn="l" rtl="0">
              <a:buNone/>
            </a:pPr>
            <a:r>
              <a:rPr lang="en-US" dirty="0" smtClean="0"/>
              <a:t>Enzymes are known as protein catalysts that, like all other catalysts, speed up the rate of a chemical reaction without being used up in the process.</a:t>
            </a:r>
          </a:p>
          <a:p>
            <a:pPr marL="0" indent="0" algn="l" rtl="0">
              <a:buNone/>
            </a:pPr>
            <a:r>
              <a:rPr lang="en-US" dirty="0" smtClean="0"/>
              <a:t>Environmental conditions (temperature, pressure, and acidity) play an important role in enzyme functionality. </a:t>
            </a:r>
            <a:endParaRPr lang="ar-IQ" dirty="0"/>
          </a:p>
        </p:txBody>
      </p:sp>
    </p:spTree>
    <p:extLst>
      <p:ext uri="{BB962C8B-B14F-4D97-AF65-F5344CB8AC3E}">
        <p14:creationId xmlns:p14="http://schemas.microsoft.com/office/powerpoint/2010/main" val="4270287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b="1" dirty="0">
                <a:solidFill>
                  <a:schemeClr val="tx2"/>
                </a:solidFill>
              </a:rPr>
              <a:t>Source of Enzymes</a:t>
            </a:r>
            <a:endParaRPr lang="ar-IQ" dirty="0">
              <a:solidFill>
                <a:schemeClr val="tx2"/>
              </a:solidFill>
            </a:endParaRPr>
          </a:p>
        </p:txBody>
      </p:sp>
      <p:sp>
        <p:nvSpPr>
          <p:cNvPr id="3" name="Content Placeholder 2"/>
          <p:cNvSpPr>
            <a:spLocks noGrp="1"/>
          </p:cNvSpPr>
          <p:nvPr>
            <p:ph idx="1"/>
          </p:nvPr>
        </p:nvSpPr>
        <p:spPr>
          <a:xfrm>
            <a:off x="457200" y="1268760"/>
            <a:ext cx="8229600" cy="4857403"/>
          </a:xfrm>
        </p:spPr>
        <p:txBody>
          <a:bodyPr>
            <a:normAutofit/>
          </a:bodyPr>
          <a:lstStyle/>
          <a:p>
            <a:pPr marL="0" indent="0" algn="l" rtl="0">
              <a:buNone/>
            </a:pPr>
            <a:r>
              <a:rPr lang="en-US" dirty="0"/>
              <a:t>Commercial sources of enzymes are any living organism, i.e., animals, plants, and microbes. These naturally occurring enzyme sources are quite readily available for the commercial productivity of sufficient quantities for food </a:t>
            </a:r>
            <a:r>
              <a:rPr lang="en-US" dirty="0" smtClean="0"/>
              <a:t>applications. </a:t>
            </a:r>
          </a:p>
          <a:p>
            <a:pPr marL="0" indent="0" algn="l" rtl="0">
              <a:buNone/>
            </a:pPr>
            <a:r>
              <a:rPr lang="en-US" dirty="0" smtClean="0"/>
              <a:t>The </a:t>
            </a:r>
            <a:r>
              <a:rPr lang="en-US" dirty="0"/>
              <a:t>major industrial enzymes come from microorganisms </a:t>
            </a:r>
            <a:r>
              <a:rPr lang="en-US" dirty="0" smtClean="0"/>
              <a:t>and </a:t>
            </a:r>
            <a:r>
              <a:rPr lang="en-US" dirty="0"/>
              <a:t>the remainder, from animals (8%) and plants (4%). </a:t>
            </a:r>
            <a:endParaRPr lang="ar-IQ" dirty="0"/>
          </a:p>
        </p:txBody>
      </p:sp>
    </p:spTree>
    <p:extLst>
      <p:ext uri="{BB962C8B-B14F-4D97-AF65-F5344CB8AC3E}">
        <p14:creationId xmlns:p14="http://schemas.microsoft.com/office/powerpoint/2010/main" val="2275529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b="1" dirty="0" smtClean="0">
                <a:solidFill>
                  <a:schemeClr val="tx2"/>
                </a:solidFill>
              </a:rPr>
              <a:t>Source of Enzymes</a:t>
            </a:r>
            <a:endParaRPr lang="ar-IQ" dirty="0"/>
          </a:p>
        </p:txBody>
      </p:sp>
      <p:sp>
        <p:nvSpPr>
          <p:cNvPr id="3" name="Content Placeholder 2"/>
          <p:cNvSpPr>
            <a:spLocks noGrp="1"/>
          </p:cNvSpPr>
          <p:nvPr>
            <p:ph idx="1"/>
          </p:nvPr>
        </p:nvSpPr>
        <p:spPr/>
        <p:txBody>
          <a:bodyPr/>
          <a:lstStyle/>
          <a:p>
            <a:pPr marL="0" indent="0" algn="l" rtl="0">
              <a:buNone/>
            </a:pPr>
            <a:r>
              <a:rPr lang="en-US" dirty="0"/>
              <a:t>Enzymes from microbes are </a:t>
            </a:r>
            <a:r>
              <a:rPr lang="en-US" dirty="0" smtClean="0"/>
              <a:t>preferred </a:t>
            </a:r>
            <a:r>
              <a:rPr lang="en-US" dirty="0"/>
              <a:t>than from animals and plants </a:t>
            </a:r>
            <a:r>
              <a:rPr lang="en-US" dirty="0" smtClean="0"/>
              <a:t>because.</a:t>
            </a:r>
          </a:p>
          <a:p>
            <a:pPr marL="0" indent="0" algn="l" rtl="0">
              <a:buNone/>
            </a:pPr>
            <a:r>
              <a:rPr lang="en-US" dirty="0" smtClean="0"/>
              <a:t> </a:t>
            </a:r>
            <a:r>
              <a:rPr lang="en-US" dirty="0"/>
              <a:t>(1) they are cheaper to </a:t>
            </a:r>
            <a:r>
              <a:rPr lang="en-US" dirty="0" smtClean="0"/>
              <a:t>produce. </a:t>
            </a:r>
          </a:p>
          <a:p>
            <a:pPr marL="0" indent="0" algn="l" rtl="0">
              <a:buNone/>
            </a:pPr>
            <a:r>
              <a:rPr lang="en-US" dirty="0" smtClean="0"/>
              <a:t>(</a:t>
            </a:r>
            <a:r>
              <a:rPr lang="en-US" dirty="0"/>
              <a:t>2) they are more predictable and </a:t>
            </a:r>
            <a:r>
              <a:rPr lang="en-US" dirty="0" smtClean="0"/>
              <a:t>controllable. </a:t>
            </a:r>
            <a:r>
              <a:rPr lang="en-US" dirty="0"/>
              <a:t>(3) they are reliable supplies of raw materials of constant composition; </a:t>
            </a:r>
            <a:r>
              <a:rPr lang="en-US" dirty="0" smtClean="0"/>
              <a:t>and</a:t>
            </a:r>
          </a:p>
          <a:p>
            <a:pPr marL="0" indent="0" algn="l" rtl="0">
              <a:buNone/>
            </a:pPr>
            <a:r>
              <a:rPr lang="en-US" dirty="0" smtClean="0"/>
              <a:t>(</a:t>
            </a:r>
            <a:r>
              <a:rPr lang="en-US" dirty="0"/>
              <a:t>4) plant and animal tissues contain more harmful materials (</a:t>
            </a:r>
            <a:r>
              <a:rPr lang="en-US" dirty="0" err="1"/>
              <a:t>phenolics</a:t>
            </a:r>
            <a:r>
              <a:rPr lang="en-US" dirty="0"/>
              <a:t>, inhibitors, etc.).</a:t>
            </a:r>
            <a:endParaRPr lang="ar-IQ" dirty="0"/>
          </a:p>
        </p:txBody>
      </p:sp>
    </p:spTree>
    <p:extLst>
      <p:ext uri="{BB962C8B-B14F-4D97-AF65-F5344CB8AC3E}">
        <p14:creationId xmlns:p14="http://schemas.microsoft.com/office/powerpoint/2010/main" val="176308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2"/>
                </a:solidFill>
              </a:rPr>
              <a:t>Enzyme Applications</a:t>
            </a:r>
            <a:r>
              <a:rPr lang="en-US" dirty="0">
                <a:solidFill>
                  <a:schemeClr val="tx2"/>
                </a:solidFill>
              </a:rPr>
              <a:t> </a:t>
            </a:r>
            <a:r>
              <a:rPr lang="en-US" b="1" dirty="0">
                <a:solidFill>
                  <a:schemeClr val="tx2"/>
                </a:solidFill>
              </a:rPr>
              <a:t>in the Food Industry</a:t>
            </a:r>
            <a:endParaRPr lang="ar-IQ" dirty="0">
              <a:solidFill>
                <a:schemeClr val="tx2"/>
              </a:solidFill>
            </a:endParaRPr>
          </a:p>
        </p:txBody>
      </p:sp>
      <p:sp>
        <p:nvSpPr>
          <p:cNvPr id="3" name="Content Placeholder 2"/>
          <p:cNvSpPr>
            <a:spLocks noGrp="1"/>
          </p:cNvSpPr>
          <p:nvPr>
            <p:ph idx="1"/>
          </p:nvPr>
        </p:nvSpPr>
        <p:spPr/>
        <p:txBody>
          <a:bodyPr/>
          <a:lstStyle/>
          <a:p>
            <a:pPr algn="l" rtl="0"/>
            <a:r>
              <a:rPr lang="en-US" dirty="0" smtClean="0"/>
              <a:t>Industrial </a:t>
            </a:r>
            <a:r>
              <a:rPr lang="en-US" dirty="0"/>
              <a:t>enzymes are used in the production of diverse products such as cheese, sausages, baked goods, juices, and egg white substitutes. </a:t>
            </a:r>
            <a:endParaRPr lang="en-US" dirty="0" smtClean="0"/>
          </a:p>
          <a:p>
            <a:pPr algn="l" rtl="0"/>
            <a:r>
              <a:rPr lang="en-US" dirty="0"/>
              <a:t>They are used to reduce viscosity, improve extractions, enhance separations, develop functionality, and create </a:t>
            </a:r>
            <a:r>
              <a:rPr lang="en-US" dirty="0" smtClean="0"/>
              <a:t>flavor.</a:t>
            </a:r>
            <a:endParaRPr lang="en-US" dirty="0"/>
          </a:p>
          <a:p>
            <a:pPr algn="l" rtl="0"/>
            <a:endParaRPr lang="ar-IQ" dirty="0"/>
          </a:p>
        </p:txBody>
      </p:sp>
    </p:spTree>
    <p:extLst>
      <p:ext uri="{BB962C8B-B14F-4D97-AF65-F5344CB8AC3E}">
        <p14:creationId xmlns:p14="http://schemas.microsoft.com/office/powerpoint/2010/main" val="65070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Enzyme Applications</a:t>
            </a:r>
            <a:endParaRPr lang="ar-IQ" dirty="0"/>
          </a:p>
        </p:txBody>
      </p:sp>
      <p:sp>
        <p:nvSpPr>
          <p:cNvPr id="3" name="Content Placeholder 2"/>
          <p:cNvSpPr>
            <a:spLocks noGrp="1"/>
          </p:cNvSpPr>
          <p:nvPr>
            <p:ph idx="1"/>
          </p:nvPr>
        </p:nvSpPr>
        <p:spPr/>
        <p:txBody>
          <a:bodyPr/>
          <a:lstStyle/>
          <a:p>
            <a:pPr algn="l" rtl="0"/>
            <a:r>
              <a:rPr lang="en-US" dirty="0"/>
              <a:t>The enzymes are produced from microorganisms with a variety of application in the food industries </a:t>
            </a:r>
            <a:r>
              <a:rPr lang="en-US" dirty="0">
                <a:solidFill>
                  <a:srgbClr val="FF0000"/>
                </a:solidFill>
              </a:rPr>
              <a:t>(Table 1)</a:t>
            </a:r>
            <a:r>
              <a:rPr lang="en-US" dirty="0"/>
              <a:t>. </a:t>
            </a:r>
            <a:endParaRPr lang="en-US" dirty="0" smtClean="0"/>
          </a:p>
          <a:p>
            <a:pPr algn="l" rtl="0"/>
            <a:r>
              <a:rPr lang="en-US" dirty="0"/>
              <a:t>Enzymes can also be very important tools for protein modification since they provide fast reaction rates, mild conditions and high specificity which lead to economic, health, and safety benefits.</a:t>
            </a:r>
            <a:endParaRPr lang="ar-IQ" dirty="0"/>
          </a:p>
        </p:txBody>
      </p:sp>
    </p:spTree>
    <p:extLst>
      <p:ext uri="{BB962C8B-B14F-4D97-AF65-F5344CB8AC3E}">
        <p14:creationId xmlns:p14="http://schemas.microsoft.com/office/powerpoint/2010/main" val="3167579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3100" b="1" dirty="0"/>
              <a:t>Table: 1. </a:t>
            </a:r>
            <a:r>
              <a:rPr lang="en-US" sz="3100" dirty="0"/>
              <a:t>Marketed Enzymes and Uses in Food Production</a:t>
            </a:r>
            <a:r>
              <a:rPr lang="en-US" dirty="0"/>
              <a:t/>
            </a:r>
            <a:br>
              <a:rPr lang="en-US" dirty="0"/>
            </a:br>
            <a:endParaRPr lang="ar-IQ"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7344816" cy="5145435"/>
          </a:xfrm>
          <a:prstGeom prst="rect">
            <a:avLst/>
          </a:prstGeom>
          <a:noFill/>
          <a:ln>
            <a:noFill/>
          </a:ln>
        </p:spPr>
      </p:pic>
    </p:spTree>
    <p:extLst>
      <p:ext uri="{BB962C8B-B14F-4D97-AF65-F5344CB8AC3E}">
        <p14:creationId xmlns:p14="http://schemas.microsoft.com/office/powerpoint/2010/main" val="664199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Enzyme Applications</a:t>
            </a:r>
            <a:endParaRPr lang="ar-IQ" dirty="0"/>
          </a:p>
        </p:txBody>
      </p:sp>
      <p:sp>
        <p:nvSpPr>
          <p:cNvPr id="3" name="Content Placeholder 2"/>
          <p:cNvSpPr>
            <a:spLocks noGrp="1"/>
          </p:cNvSpPr>
          <p:nvPr>
            <p:ph idx="1"/>
          </p:nvPr>
        </p:nvSpPr>
        <p:spPr/>
        <p:txBody>
          <a:bodyPr/>
          <a:lstStyle/>
          <a:p>
            <a:pPr algn="l" rtl="0"/>
            <a:r>
              <a:rPr lang="en-US" sz="3600" dirty="0"/>
              <a:t>Enzymes could also be used to modify insoluble biopolymers and this is very important to the food industry. Examples include pectinase use in fruit juice, production of yeast </a:t>
            </a:r>
            <a:r>
              <a:rPr lang="en-US" sz="3600" dirty="0" err="1"/>
              <a:t>hydrolysates</a:t>
            </a:r>
            <a:r>
              <a:rPr lang="en-US" sz="3600" dirty="0"/>
              <a:t>, solids’ waste treatment, and other</a:t>
            </a:r>
            <a:r>
              <a:rPr lang="en-US" dirty="0"/>
              <a:t>.</a:t>
            </a:r>
          </a:p>
          <a:p>
            <a:pPr algn="l" rtl="0"/>
            <a:endParaRPr lang="ar-IQ" dirty="0"/>
          </a:p>
        </p:txBody>
      </p:sp>
    </p:spTree>
    <p:extLst>
      <p:ext uri="{BB962C8B-B14F-4D97-AF65-F5344CB8AC3E}">
        <p14:creationId xmlns:p14="http://schemas.microsoft.com/office/powerpoint/2010/main" val="3697850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519</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Enzymes in Food Processing</vt:lpstr>
      <vt:lpstr>Enzyme Characteristics</vt:lpstr>
      <vt:lpstr>Introduction </vt:lpstr>
      <vt:lpstr>Source of Enzymes</vt:lpstr>
      <vt:lpstr>Source of Enzymes</vt:lpstr>
      <vt:lpstr>Enzyme Applications in the Food Industry</vt:lpstr>
      <vt:lpstr>Enzyme Applications</vt:lpstr>
      <vt:lpstr>Table: 1. Marketed Enzymes and Uses in Food Production </vt:lpstr>
      <vt:lpstr>Enzyme Applications</vt:lpstr>
      <vt:lpstr>Enzyme Applications</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Enzymes in Food Processing</dc:title>
  <dc:creator>DR.Ahmed Saker 2O14</dc:creator>
  <cp:lastModifiedBy>DR.Ahmed Saker 2O14</cp:lastModifiedBy>
  <cp:revision>6</cp:revision>
  <dcterms:created xsi:type="dcterms:W3CDTF">2019-11-08T18:01:43Z</dcterms:created>
  <dcterms:modified xsi:type="dcterms:W3CDTF">2019-11-08T19:28:42Z</dcterms:modified>
</cp:coreProperties>
</file>